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handoutMasterIdLst>
    <p:handoutMasterId r:id="rId13"/>
  </p:handoutMasterIdLst>
  <p:sldIdLst>
    <p:sldId id="279" r:id="rId2"/>
    <p:sldId id="257" r:id="rId3"/>
    <p:sldId id="258" r:id="rId4"/>
    <p:sldId id="260" r:id="rId5"/>
    <p:sldId id="261" r:id="rId6"/>
    <p:sldId id="268" r:id="rId7"/>
    <p:sldId id="278" r:id="rId8"/>
    <p:sldId id="263" r:id="rId9"/>
    <p:sldId id="265" r:id="rId10"/>
    <p:sldId id="271" r:id="rId11"/>
    <p:sldId id="27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4" autoAdjust="0"/>
    <p:restoredTop sz="94624" autoAdjust="0"/>
  </p:normalViewPr>
  <p:slideViewPr>
    <p:cSldViewPr>
      <p:cViewPr>
        <p:scale>
          <a:sx n="80" d="100"/>
          <a:sy n="80" d="100"/>
        </p:scale>
        <p:origin x="-1722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41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691E612-6B02-47B9-8BD1-49BCA8A1278B}" type="datetimeFigureOut">
              <a:rPr lang="en-US"/>
              <a:pPr>
                <a:defRPr/>
              </a:pPr>
              <a:t>2/24/2013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9A0EF3A-FCF7-417F-A0CC-69A7497877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1853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41FF744-1545-45C7-B94F-75D7389FA2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58C740A-2CD8-4711-B33C-68CBB4AD04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6C338A6-EF64-4AC3-BF61-AAB05F267D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D08104B-B1EF-456A-BD8D-41FCCC5464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3096E83-E9B8-4909-A10D-E7F51B79E5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6FDFBF0-CCE3-445E-A6E3-CE8483D16F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349B14D-AB86-4E19-AE3C-BCB02BD58F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509120B-95E7-46FC-90E8-2ADB2EB33A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355FB0A-B31E-4C8E-B109-ECDAFE22EE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9EF1EF2-0C15-491E-9817-D034A10870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6113900-EE49-4F86-B1C0-2101F07033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BE55B39-D528-41A8-96A7-328822BD5C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Working Together </a:t>
            </a:r>
            <a:br>
              <a:rPr lang="en-US" sz="4800" b="1" dirty="0" smtClean="0"/>
            </a:br>
            <a:r>
              <a:rPr lang="en-US" sz="4800" b="1" dirty="0" smtClean="0"/>
              <a:t>to Increase Success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Kimberly Edwards</a:t>
            </a:r>
          </a:p>
          <a:p>
            <a:r>
              <a:rPr lang="en-US" smtClean="0"/>
              <a:t>Sacramento Branch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buFont typeface="Arial" pitchFamily="34" charset="0"/>
              <a:buChar char="•"/>
            </a:pPr>
            <a:r>
              <a:rPr lang="en-US" sz="3600" dirty="0" smtClean="0"/>
              <a:t>Individual behaviors support group efforts.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3600" dirty="0" smtClean="0"/>
              <a:t>Everyone avoids behaviors that jeopardize team spirit  (unbending stances,  meeting monopolizing, lectures, put-downs, closed body language, texting when others are speaking, etc.).</a:t>
            </a:r>
          </a:p>
          <a:p>
            <a:pPr eaLnBrk="1" hangingPunct="1">
              <a:buFontTx/>
              <a:buNone/>
            </a:pPr>
            <a:endParaRPr lang="en-US" sz="3600" dirty="0" smtClean="0"/>
          </a:p>
          <a:p>
            <a:pPr eaLnBrk="1" hangingPunct="1"/>
            <a:endParaRPr lang="en-US" sz="3600" dirty="0" smtClean="0"/>
          </a:p>
          <a:p>
            <a:pPr eaLnBrk="1" hangingPunct="1"/>
            <a:endParaRPr lang="en-US" sz="3600" dirty="0" smtClean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Individual on the Team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 typeface="Arial" pitchFamily="34" charset="0"/>
              <a:buChar char="•"/>
            </a:pPr>
            <a:r>
              <a:rPr lang="en-US" sz="3600" dirty="0" smtClean="0"/>
              <a:t>We look forward to board meetings.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3600" dirty="0" smtClean="0"/>
              <a:t>We contribute to a functioning board.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3600" dirty="0" smtClean="0"/>
              <a:t>We stay focused on common club goals even as our individual motivation is nourished (cause, artistic devotion, loyalty, status, etc.).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3600" dirty="0" smtClean="0"/>
              <a:t>We’re excited about writing and staying involved to see the club grow. 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b="1" smtClean="0"/>
              <a:t>How to know We’re Effective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sz="3600" dirty="0" smtClean="0"/>
              <a:t>Oversee club functions;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3600" dirty="0" smtClean="0"/>
              <a:t>Model club values and set tone;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3600" dirty="0" smtClean="0"/>
              <a:t>Influence new participants;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3600" dirty="0" smtClean="0"/>
              <a:t>Be responsible to membership, fellow board members, and Central Board.</a:t>
            </a:r>
          </a:p>
          <a:p>
            <a:pPr eaLnBrk="1" hangingPunct="1">
              <a:buFont typeface="Arial" pitchFamily="34" charset="0"/>
              <a:buChar char="•"/>
            </a:pPr>
            <a:endParaRPr lang="en-US" sz="3600" dirty="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Board Scope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sz="3600" dirty="0" smtClean="0"/>
              <a:t>Shared understanding of purpose;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3600" dirty="0" smtClean="0"/>
              <a:t>Defined roles reflecting complementary contributions;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3600" dirty="0" smtClean="0"/>
              <a:t>Trust and respect;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3600" dirty="0" smtClean="0"/>
              <a:t>Periodic review and renewal.</a:t>
            </a:r>
            <a:r>
              <a:rPr lang="en-US" dirty="0" smtClean="0"/>
              <a:t> </a:t>
            </a:r>
          </a:p>
          <a:p>
            <a:pPr eaLnBrk="1" hangingPunct="1"/>
            <a:endParaRPr lang="en-US" sz="3600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smtClean="0"/>
              <a:t>Ingredients of Effectiveness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7239000" cy="484632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  <a:buFont typeface="Arial" pitchFamily="34" charset="0"/>
              <a:buChar char="•"/>
            </a:pPr>
            <a:r>
              <a:rPr lang="en-US" sz="3600" dirty="0" smtClean="0"/>
              <a:t>Know governing documents.</a:t>
            </a:r>
          </a:p>
          <a:p>
            <a:pPr eaLnBrk="1" hangingPunct="1">
              <a:lnSpc>
                <a:spcPct val="110000"/>
              </a:lnSpc>
              <a:buFont typeface="Arial" pitchFamily="34" charset="0"/>
              <a:buChar char="•"/>
            </a:pPr>
            <a:r>
              <a:rPr lang="en-US" sz="3600" dirty="0" smtClean="0"/>
              <a:t>Support shared mission, priorities, initiatives. </a:t>
            </a:r>
          </a:p>
          <a:p>
            <a:pPr eaLnBrk="1" hangingPunct="1">
              <a:lnSpc>
                <a:spcPct val="110000"/>
              </a:lnSpc>
              <a:buFont typeface="Arial" pitchFamily="34" charset="0"/>
              <a:buChar char="•"/>
            </a:pPr>
            <a:r>
              <a:rPr lang="en-US" sz="3600" dirty="0" smtClean="0"/>
              <a:t>Keep mind open to other viewpoints.</a:t>
            </a:r>
          </a:p>
          <a:p>
            <a:pPr eaLnBrk="1" hangingPunct="1">
              <a:lnSpc>
                <a:spcPct val="110000"/>
              </a:lnSpc>
              <a:buFont typeface="Arial" pitchFamily="34" charset="0"/>
              <a:buChar char="•"/>
            </a:pPr>
            <a:r>
              <a:rPr lang="en-US" sz="3600" dirty="0" smtClean="0"/>
              <a:t>Attend meetings prepared to discuss.</a:t>
            </a:r>
          </a:p>
          <a:p>
            <a:pPr eaLnBrk="1" hangingPunct="1">
              <a:lnSpc>
                <a:spcPct val="110000"/>
              </a:lnSpc>
              <a:buFont typeface="Arial" pitchFamily="34" charset="0"/>
              <a:buChar char="•"/>
            </a:pPr>
            <a:r>
              <a:rPr lang="en-US" sz="3600" dirty="0" smtClean="0"/>
              <a:t>Make decisions based on what’s best for the club.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Individual Responsibilities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sz="3600" dirty="0" smtClean="0"/>
              <a:t>Stay positive in all communication.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3600" dirty="0" smtClean="0"/>
              <a:t>Maintain good relations within and outside board.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3600" dirty="0" smtClean="0"/>
              <a:t>Be a good team member.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3600" dirty="0" smtClean="0"/>
              <a:t>Manage conflict.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3600" dirty="0" smtClean="0"/>
              <a:t>Avoid hearsay.</a:t>
            </a:r>
          </a:p>
          <a:p>
            <a:pPr eaLnBrk="1" hangingPunct="1"/>
            <a:endParaRPr lang="en-US" sz="3600" dirty="0" smtClean="0"/>
          </a:p>
          <a:p>
            <a:pPr eaLnBrk="1" hangingPunct="1"/>
            <a:endParaRPr lang="en-US" sz="3600" dirty="0" smtClean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Helpful Practices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buFont typeface="Arial" pitchFamily="34" charset="0"/>
              <a:buChar char="•"/>
            </a:pPr>
            <a:r>
              <a:rPr lang="en-US" sz="3600" dirty="0" smtClean="0"/>
              <a:t>Discussion is based on club goals.</a:t>
            </a:r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</a:pPr>
            <a:r>
              <a:rPr lang="en-US" sz="3600" dirty="0" smtClean="0"/>
              <a:t>Dialogue draws on diverse skills and   experience of members.</a:t>
            </a:r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</a:pPr>
            <a:r>
              <a:rPr lang="en-US" sz="3600" dirty="0" smtClean="0"/>
              <a:t>Multiple perspectives fuel synergy.</a:t>
            </a:r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</a:pPr>
            <a:r>
              <a:rPr lang="en-US" sz="3600" dirty="0" smtClean="0"/>
              <a:t>Consensus = subject fully vetted, all stances aired, pros and cons listed. </a:t>
            </a:r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</a:pPr>
            <a:r>
              <a:rPr lang="en-US" sz="3600" dirty="0" smtClean="0"/>
              <a:t>Decisions are based on the club’s best interest and reflect broad ownership.</a:t>
            </a:r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4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endParaRPr lang="en-US" sz="1400" dirty="0" smtClean="0"/>
          </a:p>
          <a:p>
            <a:pPr eaLnBrk="1" hangingPunct="1">
              <a:lnSpc>
                <a:spcPct val="80000"/>
              </a:lnSpc>
            </a:pPr>
            <a:endParaRPr lang="en-US" sz="1200" dirty="0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b="1" smtClean="0"/>
              <a:t>Discussion and Decision Making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buFont typeface="Arial" pitchFamily="34" charset="0"/>
              <a:buChar char="•"/>
            </a:pPr>
            <a:r>
              <a:rPr lang="en-US" sz="3600" dirty="0" smtClean="0"/>
              <a:t>Board discussions belong to the group.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3600" dirty="0" smtClean="0"/>
              <a:t>Authority is vested in board and no individual speaks for the board.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3600" dirty="0" smtClean="0"/>
              <a:t>Discretion is an individual responsibility.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3600" dirty="0" smtClean="0"/>
              <a:t>If conversations are repeated out of context, intent can get skewed. </a:t>
            </a:r>
          </a:p>
          <a:p>
            <a:pPr eaLnBrk="1" hangingPunct="1"/>
            <a:endParaRPr lang="en-US" sz="3600" dirty="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Group Discussions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buFont typeface="Arial" pitchFamily="34" charset="0"/>
              <a:buChar char="•"/>
            </a:pPr>
            <a:r>
              <a:rPr lang="en-US" sz="3600" dirty="0" smtClean="0"/>
              <a:t>A safe climate helps us do our best.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3600" dirty="0" smtClean="0"/>
              <a:t>Everyone contributes to an ambiance of courtesy. 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3600" dirty="0" smtClean="0"/>
              <a:t>Positive behaviors reinforce trust.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3600" dirty="0" smtClean="0"/>
              <a:t>Trust is cultivated and protected.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3600" dirty="0" smtClean="0"/>
              <a:t>Predictability helps to build trust.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3600" dirty="0" smtClean="0"/>
              <a:t>Differing viewpoints are respected.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Board-Managed Climate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sz="3600" dirty="0" smtClean="0"/>
              <a:t>Teamwork requires skill and desire.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3600" dirty="0" smtClean="0"/>
              <a:t>All members are valued equally.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3600" dirty="0" smtClean="0"/>
              <a:t>Comments build on teammates’  statements.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3600" dirty="0" smtClean="0"/>
              <a:t>Perspective is the  “we” - </a:t>
            </a:r>
            <a:r>
              <a:rPr lang="en-US" sz="3600" i="1" dirty="0" smtClean="0"/>
              <a:t>we </a:t>
            </a:r>
            <a:r>
              <a:rPr lang="en-US" sz="3600" dirty="0" smtClean="0"/>
              <a:t>issues, </a:t>
            </a:r>
            <a:r>
              <a:rPr lang="en-US" sz="3600" i="1" dirty="0" smtClean="0"/>
              <a:t>we</a:t>
            </a:r>
            <a:r>
              <a:rPr lang="en-US" sz="3600" dirty="0" smtClean="0"/>
              <a:t> goals, </a:t>
            </a:r>
            <a:r>
              <a:rPr lang="en-US" sz="3600" i="1" dirty="0" smtClean="0"/>
              <a:t>we</a:t>
            </a:r>
            <a:r>
              <a:rPr lang="en-US" sz="3600" dirty="0" smtClean="0"/>
              <a:t> products.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Teamwork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1691</TotalTime>
  <Words>396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Working Together  to Increase Success</vt:lpstr>
      <vt:lpstr>Board Scope</vt:lpstr>
      <vt:lpstr>Ingredients of Effectiveness</vt:lpstr>
      <vt:lpstr>Individual Responsibilities</vt:lpstr>
      <vt:lpstr>Helpful Practices </vt:lpstr>
      <vt:lpstr>Discussion and Decision Making</vt:lpstr>
      <vt:lpstr>Group Discussions</vt:lpstr>
      <vt:lpstr>Board-Managed Climate </vt:lpstr>
      <vt:lpstr>Teamwork</vt:lpstr>
      <vt:lpstr>Individual on the Team</vt:lpstr>
      <vt:lpstr>How to know We’re Effective</vt:lpstr>
    </vt:vector>
  </TitlesOfParts>
  <Company>Calif. Dept.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Together to Increase Success</dc:title>
  <dc:creator>Administrator</dc:creator>
  <cp:lastModifiedBy>Elaine</cp:lastModifiedBy>
  <cp:revision>60</cp:revision>
  <dcterms:created xsi:type="dcterms:W3CDTF">2012-05-14T14:03:35Z</dcterms:created>
  <dcterms:modified xsi:type="dcterms:W3CDTF">2013-02-24T19:55:39Z</dcterms:modified>
</cp:coreProperties>
</file>